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io Inferrera - sergio.inferrera@studio.unibo.it" initials="SI-s" lastIdx="1" clrIdx="0">
    <p:extLst>
      <p:ext uri="{19B8F6BF-5375-455C-9EA6-DF929625EA0E}">
        <p15:presenceInfo xmlns:p15="http://schemas.microsoft.com/office/powerpoint/2012/main" userId="S::sergio.inferrera@studio.unibo.it::53c10287-afdd-4cb0-89fb-574da36ac0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912D0-170B-2845-8425-014040052BFB}" v="31" dt="2021-03-17T07:06:03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1564"/>
  </p:normalViewPr>
  <p:slideViewPr>
    <p:cSldViewPr>
      <p:cViewPr varScale="1">
        <p:scale>
          <a:sx n="116" d="100"/>
          <a:sy n="116" d="100"/>
        </p:scale>
        <p:origin x="18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44AA9-700A-4E47-BAAC-53E0C6DCCB28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C8045-BA2B-4D47-BE41-1D3EDDC1A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6297B-3B8E-46B4-B825-F68F721708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4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see some light after the tunnel,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C8045-BA2B-4D47-BE41-1D3EDDC1A2F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5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C8045-BA2B-4D47-BE41-1D3EDDC1A2F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80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C8045-BA2B-4D47-BE41-1D3EDDC1A2F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7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see some light after the tunnel,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C8045-BA2B-4D47-BE41-1D3EDDC1A2F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7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3084546"/>
            <a:ext cx="9144000" cy="288032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76282" y="2400234"/>
            <a:ext cx="3694113" cy="1944687"/>
          </a:xfr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0" y="1196752"/>
            <a:ext cx="8092440" cy="8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97535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3084546"/>
            <a:ext cx="9144000" cy="288032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76282" y="2400234"/>
            <a:ext cx="3694113" cy="1944687"/>
          </a:xfr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0" y="1196752"/>
            <a:ext cx="8092440" cy="8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10737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3084546"/>
            <a:ext cx="9144000" cy="288032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755576" y="2400234"/>
            <a:ext cx="5753185" cy="1944687"/>
          </a:xfr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Title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3B231E-3BB5-4B06-929A-988BF1BFD7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199" y="6356350"/>
            <a:ext cx="3384561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13">
            <a:extLst>
              <a:ext uri="{FF2B5EF4-FFF2-40B4-BE49-F238E27FC236}">
                <a16:creationId xmlns:a16="http://schemas.microsoft.com/office/drawing/2014/main" id="{9380BBF1-D491-4A50-A5F8-6ED80D4D81E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714046" y="6538912"/>
            <a:ext cx="408384" cy="306685"/>
          </a:xfrm>
        </p:spPr>
        <p:txBody>
          <a:bodyPr/>
          <a:lstStyle>
            <a:lvl1pPr>
              <a:defRPr sz="900"/>
            </a:lvl1pPr>
          </a:lstStyle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3"/>
          <p:cNvSpPr txBox="1"/>
          <p:nvPr userDrawn="1"/>
        </p:nvSpPr>
        <p:spPr>
          <a:xfrm>
            <a:off x="7308304" y="630976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dirty="0">
                <a:solidFill>
                  <a:srgbClr val="1F497D"/>
                </a:solidFill>
              </a:rPr>
              <a:t>www.comp-net.org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16258"/>
            <a:ext cx="2448272" cy="24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424759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308304" y="630976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dirty="0">
                <a:solidFill>
                  <a:srgbClr val="1F497D"/>
                </a:solidFill>
              </a:rPr>
              <a:t>www.comp-net.org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6B07265-4A94-47EC-BCE0-994EAA66A0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512" y="137319"/>
            <a:ext cx="8352928" cy="418058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Title</a:t>
            </a:r>
            <a:endParaRPr lang="en-US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B6832DD9-BB04-48F1-9CB2-76607200E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9A87F972-9698-4FDB-9E13-B86BED50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4046" y="6538912"/>
            <a:ext cx="408384" cy="306685"/>
          </a:xfrm>
        </p:spPr>
        <p:txBody>
          <a:bodyPr/>
          <a:lstStyle>
            <a:lvl1pPr>
              <a:defRPr sz="900"/>
            </a:lvl1pPr>
          </a:lstStyle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16674"/>
            <a:ext cx="2451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01927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9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 spd="med">
    <p:pull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BA8636D-12E1-4684-AF06-8338158B441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79908" y="2362199"/>
            <a:ext cx="5111863" cy="1447801"/>
          </a:xfrm>
        </p:spPr>
        <p:txBody>
          <a:bodyPr>
            <a:normAutofit fontScale="85000" lnSpcReduction="10000"/>
          </a:bodyPr>
          <a:lstStyle/>
          <a:p>
            <a:pPr algn="ctr"/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altLang="en-US" b="1" dirty="0">
                <a:latin typeface="Arial" pitchFamily="34" charset="0"/>
                <a:cs typeface="Arial" pitchFamily="34" charset="0"/>
              </a:rPr>
              <a:t>Microprod Policy Dialogue:</a:t>
            </a:r>
          </a:p>
          <a:p>
            <a:pPr algn="ctr"/>
            <a:r>
              <a:rPr lang="en-GB" altLang="en-US" b="1" dirty="0">
                <a:latin typeface="Arial" pitchFamily="34" charset="0"/>
                <a:cs typeface="Arial" pitchFamily="34" charset="0"/>
              </a:rPr>
              <a:t>COVID and productivity</a:t>
            </a:r>
          </a:p>
        </p:txBody>
      </p:sp>
      <p:sp>
        <p:nvSpPr>
          <p:cNvPr id="3" name="Shape 78"/>
          <p:cNvSpPr>
            <a:spLocks noChangeArrowheads="1"/>
          </p:cNvSpPr>
          <p:nvPr/>
        </p:nvSpPr>
        <p:spPr bwMode="auto">
          <a:xfrm>
            <a:off x="611560" y="4851821"/>
            <a:ext cx="281744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defRPr>
            </a:lvl1pPr>
            <a:lvl2pPr marL="742950" indent="-28575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585858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ea typeface="+mn-ea"/>
              </a:rPr>
              <a:t>Filippo</a:t>
            </a:r>
            <a:r>
              <a:rPr lang="en-US" altLang="en-US" sz="1800" b="1" dirty="0">
                <a:solidFill>
                  <a:srgbClr val="003399"/>
                </a:solidFill>
              </a:rPr>
              <a:t> </a:t>
            </a:r>
            <a:r>
              <a:rPr lang="en-US" altLang="en-US" sz="2000" b="1" dirty="0">
                <a:solidFill>
                  <a:schemeClr val="tx1"/>
                </a:solidFill>
                <a:ea typeface="+mn-ea"/>
              </a:rPr>
              <a:t>di Mauro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GB" sz="1800" b="1" i="1" dirty="0">
                <a:solidFill>
                  <a:schemeClr val="tx1"/>
                </a:solidFill>
                <a:ea typeface="+mn-ea"/>
              </a:rPr>
              <a:t>Chairman of CompNet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600" b="1" dirty="0">
              <a:solidFill>
                <a:srgbClr val="003399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4439414" y="4271231"/>
            <a:ext cx="4464496" cy="21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2pPr>
            <a:lvl3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3pPr>
            <a:lvl4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4pPr>
            <a:lvl5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5pPr>
            <a:lvl6pPr marL="457200" algn="l" rtl="0" eaLnBrk="1" fontAlgn="base" hangingPunct="1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6pPr>
            <a:lvl7pPr marL="914400" algn="l" rtl="0" eaLnBrk="1" fontAlgn="base" hangingPunct="1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7pPr>
            <a:lvl8pPr marL="1371600" algn="l" rtl="0" eaLnBrk="1" fontAlgn="base" hangingPunct="1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8pPr>
            <a:lvl9pPr marL="1828800" algn="l" rtl="0" eaLnBrk="1" fontAlgn="base" hangingPunct="1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GB" sz="2400" dirty="0"/>
              <a:t> 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GB" sz="2400" b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18 March 2021</a:t>
            </a:r>
          </a:p>
        </p:txBody>
      </p:sp>
    </p:spTree>
    <p:extLst>
      <p:ext uri="{BB962C8B-B14F-4D97-AF65-F5344CB8AC3E}">
        <p14:creationId xmlns:p14="http://schemas.microsoft.com/office/powerpoint/2010/main" val="36068403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A903D-437E-554D-94DF-353A81DBB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788558" cy="4800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Covid has disrupted all aspects of our life and inflict tremendous costs to the economies</a:t>
            </a:r>
          </a:p>
          <a:p>
            <a:r>
              <a:rPr lang="en-US" dirty="0"/>
              <a:t>Assessing the Covid </a:t>
            </a:r>
            <a:r>
              <a:rPr lang="en-US" b="1" u="sng" dirty="0"/>
              <a:t>impact on productivity</a:t>
            </a:r>
            <a:r>
              <a:rPr lang="en-US" dirty="0"/>
              <a:t> will become critical, to ensure that the recovery will be balanced and sustainable </a:t>
            </a:r>
          </a:p>
          <a:p>
            <a:r>
              <a:rPr lang="en-US" dirty="0"/>
              <a:t>What do we know one year after Covid-19 erupted? </a:t>
            </a:r>
          </a:p>
          <a:p>
            <a:r>
              <a:rPr lang="en-US" dirty="0"/>
              <a:t>We will provide a quick and simple conceptual framework</a:t>
            </a:r>
          </a:p>
          <a:p>
            <a:r>
              <a:rPr lang="en-US" dirty="0"/>
              <a:t>…and indicate some initial results across the globe</a:t>
            </a:r>
          </a:p>
          <a:p>
            <a:endParaRPr lang="en-US" dirty="0"/>
          </a:p>
          <a:p>
            <a:r>
              <a:rPr lang="en-US" dirty="0"/>
              <a:t>This to introduce the 3 EU country specific findings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F9ABB-D1A7-F142-9562-94EF6C9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352928" cy="418058"/>
          </a:xfrm>
        </p:spPr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77510-7D70-DB4A-A842-F41AB913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2296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CE7803-877D-8B4E-818A-59226139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Dissecting productivity: a primer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9E6A7-84E5-CF40-A2DA-FED3FC15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6AFEA7-61A2-2245-BC13-1E4AD42662CE}"/>
              </a:ext>
            </a:extLst>
          </p:cNvPr>
          <p:cNvSpPr txBox="1"/>
          <p:nvPr/>
        </p:nvSpPr>
        <p:spPr>
          <a:xfrm>
            <a:off x="2228850" y="838200"/>
            <a:ext cx="4686300" cy="101566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Y = f(A, K, 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EFF97E4-75AB-D34E-8FF5-62644AF6F4C6}"/>
              </a:ext>
            </a:extLst>
          </p:cNvPr>
          <p:cNvCxnSpPr/>
          <p:nvPr/>
        </p:nvCxnSpPr>
        <p:spPr>
          <a:xfrm>
            <a:off x="4124315" y="1840879"/>
            <a:ext cx="0" cy="609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615AA1-7482-6443-9D48-D3E6158973AF}"/>
              </a:ext>
            </a:extLst>
          </p:cNvPr>
          <p:cNvSpPr txBox="1"/>
          <p:nvPr/>
        </p:nvSpPr>
        <p:spPr>
          <a:xfrm>
            <a:off x="2241550" y="2463800"/>
            <a:ext cx="4699132" cy="70788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Total Factor Productivity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96E2248-4A7E-734C-8ED6-B091EC64182C}"/>
              </a:ext>
            </a:extLst>
          </p:cNvPr>
          <p:cNvSpPr/>
          <p:nvPr/>
        </p:nvSpPr>
        <p:spPr>
          <a:xfrm>
            <a:off x="4082991" y="863600"/>
            <a:ext cx="673217" cy="1015663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94D12A-34ED-8F47-B69A-9240D9C3C68D}"/>
              </a:ext>
            </a:extLst>
          </p:cNvPr>
          <p:cNvGrpSpPr/>
          <p:nvPr/>
        </p:nvGrpSpPr>
        <p:grpSpPr>
          <a:xfrm>
            <a:off x="1914515" y="3163310"/>
            <a:ext cx="4933950" cy="1532578"/>
            <a:chOff x="2209799" y="3171686"/>
            <a:chExt cx="4933950" cy="153257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B1E7476-6210-5B47-9A87-BE2ED19B171D}"/>
                </a:ext>
              </a:extLst>
            </p:cNvPr>
            <p:cNvCxnSpPr/>
            <p:nvPr/>
          </p:nvCxnSpPr>
          <p:spPr>
            <a:xfrm>
              <a:off x="4419599" y="3171686"/>
              <a:ext cx="0" cy="5621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CF354F-D050-564C-ABC3-938F8E98F0E2}"/>
                </a:ext>
              </a:extLst>
            </p:cNvPr>
            <p:cNvCxnSpPr>
              <a:cxnSpLocks/>
            </p:cNvCxnSpPr>
            <p:nvPr/>
          </p:nvCxnSpPr>
          <p:spPr>
            <a:xfrm>
              <a:off x="2209799" y="3733800"/>
              <a:ext cx="424439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3C6D7B7-30AF-7F42-B965-507B25978B43}"/>
                </a:ext>
              </a:extLst>
            </p:cNvPr>
            <p:cNvCxnSpPr/>
            <p:nvPr/>
          </p:nvCxnSpPr>
          <p:spPr>
            <a:xfrm>
              <a:off x="2215316" y="3733800"/>
              <a:ext cx="0" cy="6096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BC65803-70AB-C144-BCD4-B49DF33A6FE6}"/>
                </a:ext>
              </a:extLst>
            </p:cNvPr>
            <p:cNvCxnSpPr>
              <a:cxnSpLocks/>
            </p:cNvCxnSpPr>
            <p:nvPr/>
          </p:nvCxnSpPr>
          <p:spPr>
            <a:xfrm>
              <a:off x="5581963" y="4343400"/>
              <a:ext cx="0" cy="36086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3BBF33C-8BB0-5B48-A73B-B8231C8E9A39}"/>
                </a:ext>
              </a:extLst>
            </p:cNvPr>
            <p:cNvCxnSpPr>
              <a:cxnSpLocks/>
            </p:cNvCxnSpPr>
            <p:nvPr/>
          </p:nvCxnSpPr>
          <p:spPr>
            <a:xfrm>
              <a:off x="6454193" y="3733800"/>
              <a:ext cx="0" cy="2993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ABBBB19-842D-E64B-88CF-69489A70106A}"/>
                </a:ext>
              </a:extLst>
            </p:cNvPr>
            <p:cNvCxnSpPr>
              <a:cxnSpLocks/>
            </p:cNvCxnSpPr>
            <p:nvPr/>
          </p:nvCxnSpPr>
          <p:spPr>
            <a:xfrm>
              <a:off x="7143749" y="4359952"/>
              <a:ext cx="0" cy="22987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D944604-C443-6044-95CE-84FCF0606D1C}"/>
              </a:ext>
            </a:extLst>
          </p:cNvPr>
          <p:cNvSpPr txBox="1"/>
          <p:nvPr/>
        </p:nvSpPr>
        <p:spPr>
          <a:xfrm>
            <a:off x="717553" y="4334366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Within firms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83B342-2493-D642-8FC9-CD011BDC6EDF}"/>
              </a:ext>
            </a:extLst>
          </p:cNvPr>
          <p:cNvSpPr txBox="1"/>
          <p:nvPr/>
        </p:nvSpPr>
        <p:spPr>
          <a:xfrm>
            <a:off x="5298364" y="3965034"/>
            <a:ext cx="172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Between firms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D4508F-9018-A447-B81B-CFB418815F96}"/>
              </a:ext>
            </a:extLst>
          </p:cNvPr>
          <p:cNvSpPr txBox="1"/>
          <p:nvPr/>
        </p:nvSpPr>
        <p:spPr>
          <a:xfrm>
            <a:off x="4313977" y="4568937"/>
            <a:ext cx="172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Net Entry effect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9CDBC1B-28F3-3B48-A962-E256D267C0F9}"/>
              </a:ext>
            </a:extLst>
          </p:cNvPr>
          <p:cNvSpPr txBox="1"/>
          <p:nvPr/>
        </p:nvSpPr>
        <p:spPr>
          <a:xfrm>
            <a:off x="6427989" y="4593216"/>
            <a:ext cx="208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Allocative Efficiency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428F1-AA27-864E-9E7F-F7FAAE0BDD81}"/>
              </a:ext>
            </a:extLst>
          </p:cNvPr>
          <p:cNvSpPr txBox="1"/>
          <p:nvPr/>
        </p:nvSpPr>
        <p:spPr>
          <a:xfrm>
            <a:off x="169777" y="886772"/>
            <a:ext cx="1523997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Production function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20EC28-1F45-B641-90B7-3602BCB5AD38}"/>
              </a:ext>
            </a:extLst>
          </p:cNvPr>
          <p:cNvSpPr txBox="1"/>
          <p:nvPr/>
        </p:nvSpPr>
        <p:spPr>
          <a:xfrm>
            <a:off x="1693774" y="118676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itchFamily="2" charset="2"/>
              </a:rPr>
              <a:t>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180F6-6465-3B4C-B7E0-F2BD58AAEEB3}"/>
              </a:ext>
            </a:extLst>
          </p:cNvPr>
          <p:cNvSpPr txBox="1"/>
          <p:nvPr/>
        </p:nvSpPr>
        <p:spPr>
          <a:xfrm>
            <a:off x="521431" y="4774893"/>
            <a:ext cx="2397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Internal efforts/</a:t>
            </a:r>
          </a:p>
          <a:p>
            <a:r>
              <a:rPr lang="en-US" dirty="0"/>
              <a:t>characteristics</a:t>
            </a:r>
          </a:p>
          <a:p>
            <a:r>
              <a:rPr lang="en-US" dirty="0"/>
              <a:t>(marketing, technology,</a:t>
            </a:r>
          </a:p>
          <a:p>
            <a:r>
              <a:rPr lang="en-US" dirty="0"/>
              <a:t>costs…)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D69804-71EE-614B-B25C-12DEB909DAF2}"/>
              </a:ext>
            </a:extLst>
          </p:cNvPr>
          <p:cNvSpPr txBox="1"/>
          <p:nvPr/>
        </p:nvSpPr>
        <p:spPr>
          <a:xfrm>
            <a:off x="3955799" y="4971421"/>
            <a:ext cx="2437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(more productive) firms entering</a:t>
            </a:r>
          </a:p>
          <a:p>
            <a:r>
              <a:rPr lang="en-US" dirty="0"/>
              <a:t>Bad firms exiting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7709F1-4B00-B240-A23F-B7988BF85897}"/>
              </a:ext>
            </a:extLst>
          </p:cNvPr>
          <p:cNvSpPr txBox="1"/>
          <p:nvPr/>
        </p:nvSpPr>
        <p:spPr>
          <a:xfrm>
            <a:off x="6393236" y="4962548"/>
            <a:ext cx="2415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Resources (L and K) going to most productive firms, which become larger</a:t>
            </a:r>
          </a:p>
        </p:txBody>
      </p:sp>
    </p:spTree>
    <p:extLst>
      <p:ext uri="{BB962C8B-B14F-4D97-AF65-F5344CB8AC3E}">
        <p14:creationId xmlns:p14="http://schemas.microsoft.com/office/powerpoint/2010/main" val="2595543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27" grpId="0"/>
      <p:bldP spid="28" grpId="0"/>
      <p:bldP spid="29" grpId="0"/>
      <p:bldP spid="30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2B22161B-57E4-E644-A041-CA1BFF89E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22429" cy="4211314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36FECDD-8FCD-F340-81CF-D3E38528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Between-firms attenuates within-firms effect in the 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C0C02-E615-3B45-B429-41F5888C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D8E6E3-0E46-1E49-8377-44C5F3E78039}"/>
              </a:ext>
            </a:extLst>
          </p:cNvPr>
          <p:cNvSpPr txBox="1"/>
          <p:nvPr/>
        </p:nvSpPr>
        <p:spPr>
          <a:xfrm>
            <a:off x="70888" y="4979349"/>
            <a:ext cx="8847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The effect on within-firm productivity is negative</a:t>
            </a:r>
            <a:r>
              <a:rPr lang="en-US" dirty="0"/>
              <a:t>: firm expect to be losing efficiency partly because measures to contain Covid-19 are expected to increase intermediate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negative effects, however, are partially offset by </a:t>
            </a:r>
            <a:r>
              <a:rPr lang="en-US" u="sng" dirty="0"/>
              <a:t>a positive between-firm </a:t>
            </a:r>
            <a:r>
              <a:rPr lang="en-US" dirty="0"/>
              <a:t>effect as low productivity sectors, and the least productive firms among them, are disproportionately affected.</a:t>
            </a:r>
          </a:p>
        </p:txBody>
      </p:sp>
    </p:spTree>
    <p:extLst>
      <p:ext uri="{BB962C8B-B14F-4D97-AF65-F5344CB8AC3E}">
        <p14:creationId xmlns:p14="http://schemas.microsoft.com/office/powerpoint/2010/main" val="302603471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B8BBAE38-4DF1-0A45-803A-318D90D90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7773"/>
            <a:ext cx="8668127" cy="474862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F9BCC8C-966F-9F41-8795-5CF00DED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entry effect unusually positive in the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8D8E8-E2E9-2E49-B6DD-5EEF112D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6239E1-98CA-BE40-B183-B8125BE249E9}"/>
              </a:ext>
            </a:extLst>
          </p:cNvPr>
          <p:cNvSpPr txBox="1"/>
          <p:nvPr/>
        </p:nvSpPr>
        <p:spPr>
          <a:xfrm>
            <a:off x="152400" y="534563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US a positive and encouraging business formation trend is present. We need to understand to which extent this phenomenon can boost future productivity growth</a:t>
            </a:r>
          </a:p>
        </p:txBody>
      </p:sp>
    </p:spTree>
    <p:extLst>
      <p:ext uri="{BB962C8B-B14F-4D97-AF65-F5344CB8AC3E}">
        <p14:creationId xmlns:p14="http://schemas.microsoft.com/office/powerpoint/2010/main" val="1085079785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, waterfall chart&#10;&#10;Description automatically generated">
            <a:extLst>
              <a:ext uri="{FF2B5EF4-FFF2-40B4-BE49-F238E27FC236}">
                <a16:creationId xmlns:a16="http://schemas.microsoft.com/office/drawing/2014/main" id="{C37E00A7-E8AB-584B-BACD-3B5CDA3EC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24" y="1219200"/>
            <a:ext cx="8444814" cy="37814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A5BA6CB-4067-5B4F-A65E-1ED73BD6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Within-firms impact are positive in Spain for incumbents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7847F-AE43-254F-98DC-8CC272D6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405DE-4FF4-4F47-B62B-66613D4976FF}"/>
              </a:ext>
            </a:extLst>
          </p:cNvPr>
          <p:cNvSpPr txBox="1"/>
          <p:nvPr/>
        </p:nvSpPr>
        <p:spPr>
          <a:xfrm>
            <a:off x="239340" y="5181600"/>
            <a:ext cx="8752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Existing firms are changing the way in which they are conducting business </a:t>
            </a:r>
            <a:r>
              <a:rPr lang="en-US" dirty="0"/>
              <a:t>in order to keep pre-crisis activity levels.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most common change is clearly </a:t>
            </a:r>
            <a:r>
              <a:rPr lang="en-US" b="1" u="sng" dirty="0"/>
              <a:t>remote work</a:t>
            </a:r>
            <a:r>
              <a:rPr lang="en-US" dirty="0"/>
              <a:t>, but other changes are present in a significant % of firms. However, a large amount of firms did not change anything.</a:t>
            </a:r>
          </a:p>
        </p:txBody>
      </p:sp>
    </p:spTree>
    <p:extLst>
      <p:ext uri="{BB962C8B-B14F-4D97-AF65-F5344CB8AC3E}">
        <p14:creationId xmlns:p14="http://schemas.microsoft.com/office/powerpoint/2010/main" val="252631518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icture containing timeline&#10;&#10;Description automatically generated">
            <a:extLst>
              <a:ext uri="{FF2B5EF4-FFF2-40B4-BE49-F238E27FC236}">
                <a16:creationId xmlns:a16="http://schemas.microsoft.com/office/drawing/2014/main" id="{0154C764-84F8-B24E-8138-D67F9D3607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00" y="1295400"/>
            <a:ext cx="8214200" cy="36290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1DE21F-7AF4-1946-B6B4-291607ED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352928" cy="418058"/>
          </a:xfrm>
        </p:spPr>
        <p:txBody>
          <a:bodyPr/>
          <a:lstStyle/>
          <a:p>
            <a:r>
              <a:rPr lang="en-US" dirty="0"/>
              <a:t>… but changes are concentrated among large firms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4DAD0-BBAB-0A4D-BFEF-CC165A144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3E7775-CA0E-9648-A231-C0F55A3C32DC}"/>
              </a:ext>
            </a:extLst>
          </p:cNvPr>
          <p:cNvSpPr txBox="1"/>
          <p:nvPr/>
        </p:nvSpPr>
        <p:spPr>
          <a:xfrm>
            <a:off x="395536" y="518770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Changes</a:t>
            </a:r>
            <a:r>
              <a:rPr lang="en-US" dirty="0"/>
              <a:t> in remote work, digitalization and process innovation </a:t>
            </a:r>
            <a:r>
              <a:rPr lang="en-US" b="1" dirty="0"/>
              <a:t>are concentrated among large firms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950217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AE5553-5091-5841-A10E-3A0944A1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 generalized signs</a:t>
            </a:r>
            <a:r>
              <a:rPr lang="en-US" dirty="0"/>
              <a:t> of supply chains (GVC) disruption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4AB8-1538-9646-92FF-30A4F5340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9DD1C26F-3222-DE49-9A5F-E144CC1A10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89" y="952625"/>
            <a:ext cx="6396388" cy="465191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56EAF6-6D83-5240-92EB-44C5A700419F}"/>
              </a:ext>
            </a:extLst>
          </p:cNvPr>
          <p:cNvSpPr txBox="1"/>
          <p:nvPr/>
        </p:nvSpPr>
        <p:spPr>
          <a:xfrm>
            <a:off x="201283" y="723164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Daily estimates (30-days MA) of GVC related trade for 2020 as a share of 2017-19 average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66D613-1199-554E-8B8B-D8BE302ED752}"/>
              </a:ext>
            </a:extLst>
          </p:cNvPr>
          <p:cNvSpPr txBox="1"/>
          <p:nvPr/>
        </p:nvSpPr>
        <p:spPr>
          <a:xfrm>
            <a:off x="141412" y="544371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…but the impact varies across EU countries</a:t>
            </a:r>
          </a:p>
          <a:p>
            <a:pPr algn="just"/>
            <a:r>
              <a:rPr lang="en-US" dirty="0"/>
              <a:t>	- negative in France</a:t>
            </a:r>
          </a:p>
          <a:p>
            <a:pPr algn="just"/>
            <a:r>
              <a:rPr lang="en-US" dirty="0"/>
              <a:t>	- with some sign of recovery in GER, ITA, SPA</a:t>
            </a:r>
          </a:p>
        </p:txBody>
      </p:sp>
    </p:spTree>
    <p:extLst>
      <p:ext uri="{BB962C8B-B14F-4D97-AF65-F5344CB8AC3E}">
        <p14:creationId xmlns:p14="http://schemas.microsoft.com/office/powerpoint/2010/main" val="82463629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A903D-437E-554D-94DF-353A81DBB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788558" cy="4800599"/>
          </a:xfrm>
        </p:spPr>
        <p:txBody>
          <a:bodyPr>
            <a:normAutofit fontScale="92500"/>
          </a:bodyPr>
          <a:lstStyle/>
          <a:p>
            <a:r>
              <a:rPr lang="en-US" dirty="0"/>
              <a:t>Possibly, so far, across the globe, the impact of COVID on productivity was less damaging than feared</a:t>
            </a:r>
          </a:p>
          <a:p>
            <a:r>
              <a:rPr lang="en-US" dirty="0"/>
              <a:t>Including, because of some “cleansing effects” across firms/sectors</a:t>
            </a:r>
          </a:p>
          <a:p>
            <a:r>
              <a:rPr lang="en-US" dirty="0"/>
              <a:t>Data are still scarce, but MICROPROD and </a:t>
            </a:r>
            <a:r>
              <a:rPr lang="en-US" dirty="0" err="1"/>
              <a:t>CompNet</a:t>
            </a:r>
            <a:r>
              <a:rPr lang="en-US" dirty="0"/>
              <a:t> will be able to offer soon some more systematic cross-country indication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 Let’s go to some specific </a:t>
            </a:r>
            <a:r>
              <a:rPr lang="en-US" dirty="0"/>
              <a:t>country findings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F9ABB-D1A7-F142-9562-94EF6C9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352928" cy="418058"/>
          </a:xfrm>
        </p:spPr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77510-7D70-DB4A-A842-F41AB913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5FBA-7D5B-4A0A-AD9B-BC92B6CE2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5503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mpNe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489</Words>
  <Application>Microsoft Macintosh PowerPoint</Application>
  <PresentationFormat>On-screen Show (4:3)</PresentationFormat>
  <Paragraphs>67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Apple Symbols</vt:lpstr>
      <vt:lpstr>Arial</vt:lpstr>
      <vt:lpstr>Calibri</vt:lpstr>
      <vt:lpstr>Calibri Light</vt:lpstr>
      <vt:lpstr>Wingdings</vt:lpstr>
      <vt:lpstr>Office Theme</vt:lpstr>
      <vt:lpstr>CompNet</vt:lpstr>
      <vt:lpstr>PowerPoint Presentation</vt:lpstr>
      <vt:lpstr>Outline for today</vt:lpstr>
      <vt:lpstr>Dissecting productivity: a primer</vt:lpstr>
      <vt:lpstr>Between-firms attenuates within-firms effect in the UK</vt:lpstr>
      <vt:lpstr>Net entry effect unusually positive in the US</vt:lpstr>
      <vt:lpstr>Within-firms impact are positive in Spain for incumbents</vt:lpstr>
      <vt:lpstr>… but changes are concentrated among large firms</vt:lpstr>
      <vt:lpstr>No generalized signs of supply chains (GVC) disruption</vt:lpstr>
      <vt:lpstr>Conclusions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Inferrera, Sergio</dc:creator>
  <cp:lastModifiedBy>Filippo di Mauro</cp:lastModifiedBy>
  <cp:revision>117</cp:revision>
  <dcterms:created xsi:type="dcterms:W3CDTF">2006-08-16T00:00:00Z</dcterms:created>
  <dcterms:modified xsi:type="dcterms:W3CDTF">2021-03-17T07:26:52Z</dcterms:modified>
</cp:coreProperties>
</file>